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6984776" cy="11620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/>
              <a:t>Представление педагогического опыта учителя Терюковой </a:t>
            </a:r>
            <a:r>
              <a:rPr lang="ru-RU" sz="2800" dirty="0" smtClean="0"/>
              <a:t> Юлии </a:t>
            </a:r>
            <a:br>
              <a:rPr lang="ru-RU" sz="2800" dirty="0" smtClean="0"/>
            </a:br>
            <a:r>
              <a:rPr lang="ru-RU" sz="2800" dirty="0" smtClean="0"/>
              <a:t>Владимировны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708920"/>
            <a:ext cx="4176464" cy="3096344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2800" dirty="0" smtClean="0"/>
              <a:t>«Нельзя чему – нибудь научить человека, можно только помочь ему обнаружить это внутри себя»</a:t>
            </a:r>
          </a:p>
          <a:p>
            <a:pPr marL="137160" indent="0">
              <a:buNone/>
            </a:pPr>
            <a:endParaRPr lang="ru-RU" sz="2800" dirty="0"/>
          </a:p>
          <a:p>
            <a:pPr marL="137160" indent="0">
              <a:buNone/>
            </a:pPr>
            <a:endParaRPr lang="ru-RU" sz="2800" dirty="0" smtClean="0"/>
          </a:p>
          <a:p>
            <a:pPr marL="137160" indent="0" algn="r">
              <a:buNone/>
            </a:pPr>
            <a:r>
              <a:rPr lang="ru-RU" sz="2000" dirty="0" smtClean="0"/>
              <a:t>Галилео Галилей</a:t>
            </a:r>
            <a:endParaRPr lang="ru-RU" sz="2000" dirty="0"/>
          </a:p>
        </p:txBody>
      </p:sp>
      <p:pic>
        <p:nvPicPr>
          <p:cNvPr id="1026" name="Picture 2" descr="G:\МОИ ДОКУМЕНТЫ\ЮЛЬКИНА ПАПОЧКА\YULINO\Фотографии\ШКОЛА\116SSCAM\STH700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3" t="14895" r="12449"/>
          <a:stretch/>
        </p:blipFill>
        <p:spPr bwMode="auto">
          <a:xfrm>
            <a:off x="5172147" y="1268760"/>
            <a:ext cx="3331337" cy="5226409"/>
          </a:xfrm>
          <a:prstGeom prst="rect">
            <a:avLst/>
          </a:prstGeom>
          <a:noFill/>
          <a:ln w="25400" cmpd="thickThin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04800"/>
            <a:ext cx="4467072" cy="762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Технологии оценивания, используемые учителем в образовательном процессе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3874754"/>
              </p:ext>
            </p:extLst>
          </p:nvPr>
        </p:nvGraphicFramePr>
        <p:xfrm>
          <a:off x="323529" y="1124744"/>
          <a:ext cx="8496941" cy="55270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873516"/>
                <a:gridCol w="1006337"/>
                <a:gridCol w="3759710"/>
                <a:gridCol w="2857378"/>
              </a:tblGrid>
              <a:tr h="105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Способы оценивания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Раздел (тема)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Формы, методы, приемы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Результат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511" marR="39511" marT="0" marB="0"/>
                </a:tc>
              </a:tr>
              <a:tr h="1237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формирующее оценивание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Противодействие терроризму и экстремизму в Российской Федерации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Составление тестов. Учащиеся самостоятельно формулируют вопросы по теме.  На основе  вопросов и полученных по ним ответов учитель проводит ознакомление с новым материалом не просто формальным изложением параграфа учебника, 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но апеллировать к прошлому опыту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конкретных детей, «выращивать» научное знание из житейского,  строить диалог по поводу изучаемого материала, основываясь на вопросах детей. Создание шкалы оценивания составленных вопросов.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Закрепления материала . Выявление уровня выполнения задания (самостоятельное изучение теоретического материала).  Повышение ответственность при выполнении задания, так как результаты попадают на всеобщее обозрение, более  того, «проверяются в деле» и подвергаются критике одноклассников. Развитие критического мышления, внимания к мелочам.  Создание ситуации успеха для большинства учеников.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511" marR="39511" marT="0" marB="0"/>
                </a:tc>
              </a:tr>
              <a:tr h="1053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самооценка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Пожары в жилых и общественных зданиях, их причины и последствия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Мини – обзор. В течение последних нескольких минут урока  ученики отвечают на половинке листка бумаги на следующие вопросы: «Какой момент был наиболее важным в том, что вы сегодня изучали?» и «Какой момент остался наименее ясным?»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Получение данных о том, как  ученики поняли то, что изучали в классе.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511" marR="39511" marT="0" marB="0"/>
                </a:tc>
              </a:tr>
              <a:tr h="948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критериальное оценивание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Чрезвычайные ситуации природного характера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Карта оценки групповой презентации. Ученикам  предлагается заполнить определённую форму, когда они будут смотреть презентацию группы. Ученикам  нужно посмотреть на приведённые учителем характеристики и дать свой отзыв на работу группы.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Оценка результатов совместной деятельности учащихся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511" marR="39511" marT="0" marB="0"/>
                </a:tc>
              </a:tr>
              <a:tr h="842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взаимооценка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Здоровье как основная ценность человека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Карта понятий. Представляет собой двумерную иерархически организованную сетевую диаграмму, которая отражает структуру знаний в определённой предметной области, какой её видит ученик, преподаватель или эксперт.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Представление учеником  учебного материала в максимально понятной форме, оценка своей способности к пониманию понятия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511" marR="3951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9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188640"/>
            <a:ext cx="8666456" cy="6408712"/>
          </a:xfrm>
        </p:spPr>
        <p:txBody>
          <a:bodyPr>
            <a:noAutofit/>
          </a:bodyPr>
          <a:lstStyle/>
          <a:p>
            <a:pPr marL="508" indent="0">
              <a:buNone/>
            </a:pPr>
            <a:r>
              <a:rPr lang="ru-RU" sz="1600" dirty="0" smtClean="0"/>
              <a:t>       Высокое  </a:t>
            </a:r>
            <a:r>
              <a:rPr lang="ru-RU" sz="1600" dirty="0"/>
              <a:t>качество организации образовательного процесса  также достигается посредством использования электронных пособий и обучающих программ, разработанных </a:t>
            </a:r>
            <a:r>
              <a:rPr lang="ru-RU" sz="1600" dirty="0" smtClean="0"/>
              <a:t>мною </a:t>
            </a:r>
            <a:r>
              <a:rPr lang="ru-RU" sz="1600" dirty="0"/>
              <a:t>по таким темам как: </a:t>
            </a:r>
            <a:endParaRPr lang="ru-RU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 smtClean="0"/>
              <a:t>«</a:t>
            </a:r>
            <a:r>
              <a:rPr lang="ru-RU" sz="1600" dirty="0"/>
              <a:t>Правила дорожного движения» </a:t>
            </a:r>
            <a:endParaRPr lang="ru-RU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 smtClean="0"/>
              <a:t> </a:t>
            </a:r>
            <a:r>
              <a:rPr lang="ru-RU" sz="1600" dirty="0"/>
              <a:t>«Правила пожарной  безопасности».  </a:t>
            </a:r>
            <a:endParaRPr lang="ru-RU" sz="1600" dirty="0" smtClean="0"/>
          </a:p>
          <a:p>
            <a:pPr marL="508" indent="0" algn="just">
              <a:buNone/>
            </a:pPr>
            <a:r>
              <a:rPr lang="ru-RU" sz="1600" dirty="0" smtClean="0"/>
              <a:t>Данные </a:t>
            </a:r>
            <a:r>
              <a:rPr lang="ru-RU" sz="1600" dirty="0"/>
              <a:t>электронные разработки были опробованы на уроке ОБЖ в 8 классе и имеют положительные результаты. </a:t>
            </a:r>
            <a:endParaRPr lang="ru-RU" sz="1600" dirty="0" smtClean="0"/>
          </a:p>
          <a:p>
            <a:pPr marL="508" indent="0" algn="just">
              <a:buNone/>
            </a:pPr>
            <a:r>
              <a:rPr lang="ru-RU" sz="1600" dirty="0" smtClean="0"/>
              <a:t>В </a:t>
            </a:r>
            <a:r>
              <a:rPr lang="ru-RU" sz="1600" dirty="0"/>
              <a:t>муниципальном конкурсе методических разработок по профилактике детского </a:t>
            </a:r>
            <a:r>
              <a:rPr lang="ru-RU" sz="1600" dirty="0" err="1"/>
              <a:t>дорожно</a:t>
            </a:r>
            <a:r>
              <a:rPr lang="ru-RU" sz="1600" dirty="0"/>
              <a:t> – транспортного травматизма в номинации «Электронные ресурсы для обучения детей правилам дорожного движения» обучающая программа «Правила дорожного движения» заняла 1 место.  </a:t>
            </a:r>
          </a:p>
          <a:p>
            <a:pPr marL="508" indent="0" algn="just">
              <a:buNone/>
            </a:pPr>
            <a:r>
              <a:rPr lang="ru-RU" sz="1600" dirty="0" smtClean="0"/>
              <a:t>       Большую </a:t>
            </a:r>
            <a:r>
              <a:rPr lang="ru-RU" sz="1600" dirty="0"/>
              <a:t>работу в подготовке к конкурсам олимпиадам  и викторинам выполняет персональный сайт учителя Терюковой Ю.В., в котором есть раздел для учащихся с полезной информацией по некоторым разделам и темам курса ОБЖ.</a:t>
            </a:r>
          </a:p>
          <a:p>
            <a:pPr marL="508" indent="0" algn="just">
              <a:buNone/>
            </a:pPr>
            <a:r>
              <a:rPr lang="ru-RU" sz="1600" dirty="0" smtClean="0"/>
              <a:t>       Организация </a:t>
            </a:r>
            <a:r>
              <a:rPr lang="ru-RU" sz="1600" dirty="0"/>
              <a:t>проектной деятельности так же имеет положительные результаты. Все учащиеся 9 класса, выбравшие исследовательский проект по курсу ОБЖ получили высокие оценки комиссии и защитили свои работы на «отлично».</a:t>
            </a:r>
          </a:p>
          <a:p>
            <a:pPr marL="508" indent="0" algn="just">
              <a:buNone/>
            </a:pPr>
            <a:r>
              <a:rPr lang="ru-RU" sz="1600" dirty="0" smtClean="0"/>
              <a:t>       С </a:t>
            </a:r>
            <a:r>
              <a:rPr lang="ru-RU" sz="1600" dirty="0"/>
              <a:t>целью повышения  качества образовательного процесса   Юлия Владимировна является участником проекта «Реализация комплекса мер, обеспечивающих переход муниципальной сети профильного обучения на ФГОС СОО через внедрение технологий </a:t>
            </a:r>
            <a:r>
              <a:rPr lang="ru-RU" sz="1600" dirty="0" err="1"/>
              <a:t>мыследеятельностной</a:t>
            </a:r>
            <a:r>
              <a:rPr lang="ru-RU" sz="1600" dirty="0"/>
              <a:t> педагогики». С  2017 года  участник базовой площадки  ГАУ ДПО ЯО «Институт развития образования»  «Безопасность жизнедеятельности как основа формирования  ценностного восприятия жизни и здоровья  человека».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811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реализации опыта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79454018"/>
              </p:ext>
            </p:extLst>
          </p:nvPr>
        </p:nvGraphicFramePr>
        <p:xfrm>
          <a:off x="251520" y="1700808"/>
          <a:ext cx="8666164" cy="1493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6541"/>
                <a:gridCol w="2166541"/>
                <a:gridCol w="2166541"/>
                <a:gridCol w="2166541"/>
              </a:tblGrid>
              <a:tr h="6883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30" marR="64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2014-2015 </a:t>
                      </a:r>
                      <a:r>
                        <a:rPr lang="ru-RU" sz="1400" dirty="0" err="1">
                          <a:effectLst/>
                        </a:rPr>
                        <a:t>уч.г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 справляемости (%)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r>
                        <a:rPr lang="ru-RU" sz="1400" dirty="0">
                          <a:effectLst/>
                        </a:rPr>
                        <a:t>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30" marR="64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2015-2016 </a:t>
                      </a:r>
                      <a:r>
                        <a:rPr lang="ru-RU" sz="1400" dirty="0" err="1">
                          <a:effectLst/>
                        </a:rPr>
                        <a:t>уч.г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 справляемости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30" marR="64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2016-2017 </a:t>
                      </a:r>
                      <a:r>
                        <a:rPr lang="ru-RU" sz="1400" dirty="0" err="1">
                          <a:effectLst/>
                        </a:rPr>
                        <a:t>уч.г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 справляемости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30" marR="64530" marT="0" marB="0"/>
                </a:tc>
              </a:tr>
              <a:tr h="3441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Основы безопасности жизнедеятельности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30" marR="64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30" marR="64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30" marR="64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30" marR="6453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1268760"/>
            <a:ext cx="61206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Динамика справляемости обучающихся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225772"/>
              </p:ext>
            </p:extLst>
          </p:nvPr>
        </p:nvGraphicFramePr>
        <p:xfrm>
          <a:off x="395536" y="4149080"/>
          <a:ext cx="8247437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5237"/>
                <a:gridCol w="2057400"/>
                <a:gridCol w="2057400"/>
                <a:gridCol w="2057400"/>
              </a:tblGrid>
              <a:tr h="4902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2014-2015 </a:t>
                      </a:r>
                      <a:r>
                        <a:rPr lang="ru-RU" sz="1400" dirty="0" err="1">
                          <a:effectLst/>
                        </a:rPr>
                        <a:t>уч.г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 успешности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2015-2016 </a:t>
                      </a:r>
                      <a:r>
                        <a:rPr lang="ru-RU" sz="1400" dirty="0" err="1">
                          <a:effectLst/>
                        </a:rPr>
                        <a:t>уч.г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 успешности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2016-2017 уч.г.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Показатель успешности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79" marR="61279" marT="0" marB="0"/>
                </a:tc>
              </a:tr>
              <a:tr h="3268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Основы безопасности жизнедеятельности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90,1%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94,9%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95,4%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79" marR="61279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3692" y="3501008"/>
            <a:ext cx="61206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Динамика успешности обучающихся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4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60648"/>
            <a:ext cx="8915400" cy="6408712"/>
          </a:xfrm>
        </p:spPr>
        <p:txBody>
          <a:bodyPr>
            <a:noAutofit/>
          </a:bodyPr>
          <a:lstStyle/>
          <a:p>
            <a:pPr marL="50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смотря на то, что в курсе преподавания предмета основ безопасности жизнедеятельности невозможно предоставить результаты ЕГЭ, ГИА и других видов внешнего контроля, характеризующих учебные достижения обучающихся, необходимо уделить особое внимание качеству обучения по данному предмету: 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" indent="0">
              <a:buNone/>
            </a:pP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классов по предмету ОБЖ  составляет 100%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" indent="0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обучения (отметки 4 и 5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08" indent="0">
              <a:buNone/>
            </a:pP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" indent="0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" indent="0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" indent="0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" indent="0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 – стабильно положительные результаты: 10 класс – 100%, 11 класс – 100%, параллель 5 классов – 100%, параллель 7 классов 98,11%, параллель 8 классов 100%.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считаю необходимым  к результатам учебных достижений отнести и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муниципального и регионального этапа Всероссийской олимпиады школьников по ОБЖ, а именно: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2014 году: призеры муниципального этапа Всероссийской олимпиады школьников по ОБЖ, приказ ДО АТМР №693а/01-10 от 19.12.2014 г. (Смирнова Анастасия – 8 класс,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Эктов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Никита – 7 класс, Шувалов Максим – 11 класс)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Шувалов Максим – призер регионального этапа ВОШ по ОБЖ.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году: победитель и призеры муниципального этапа Всероссийской олимпиады школьников по ОБЖ, приказ ДО АТМР №770/01-10 от 22.12.2015 г.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Эктов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Никита, 6 класс – 1 место, Ушакова Виктория – 9 класс,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Уракина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– 9 класс)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году: победитель и призеры муниципального этапа Всероссийской олимпиады школьников по ОБЖ, приказ ДО АТМР №728/01-10 от 09.12.2016 г.(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Чиликов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Евгений – 1 место,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Эктов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Никита, Шах Надежда, Кирсанов Дмитрий)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" indent="0">
              <a:buNone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Чиликов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Евгений - призер регионального этапа ВОШ по ОБЖ.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" indent="0">
              <a:buNone/>
            </a:pP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517804"/>
              </p:ext>
            </p:extLst>
          </p:nvPr>
        </p:nvGraphicFramePr>
        <p:xfrm>
          <a:off x="179512" y="1628800"/>
          <a:ext cx="8856984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4"/>
              </a:tblGrid>
              <a:tr h="338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2014-2015 уч. год – 5а(100%), 5б(100%), 5в(87,5%), 5г(95,8%), 8а(90,9%), 8б(95,7%), 8в(95,7%),  10(100%), 11(100%)</a:t>
                      </a:r>
                      <a:endParaRPr lang="ru-RU" sz="1200" dirty="0"/>
                    </a:p>
                  </a:txBody>
                  <a:tcPr/>
                </a:tc>
              </a:tr>
              <a:tr h="338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2015-2016 уч. год – 7а(100%), 7б(84,6%, 7в(80,0%), 7г (70,8%), 8а(100%), 8б(95,8%), 8в(87,0%), 10(100%), 11(100%)</a:t>
                      </a:r>
                      <a:endParaRPr lang="ru-RU" sz="1200" dirty="0"/>
                    </a:p>
                  </a:txBody>
                  <a:tcPr/>
                </a:tc>
              </a:tr>
              <a:tr h="4744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2016-2017 уч. год – 7а(79,2%), 7б(84,0%), 7в(65,4%), 7г(72,0%), 8а(95,8%), 8б(91,7%), 8в(91,3%), 8г(75,0%), 10(100%), 11(100%)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5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OBA\Desktop\грамоты 2018\00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0"/>
          <a:stretch/>
        </p:blipFill>
        <p:spPr bwMode="auto">
          <a:xfrm>
            <a:off x="168102" y="188640"/>
            <a:ext cx="2199118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OBA\Desktop\грамоты 2018\0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7"/>
          <a:stretch/>
        </p:blipFill>
        <p:spPr bwMode="auto">
          <a:xfrm>
            <a:off x="6699732" y="3607799"/>
            <a:ext cx="2048732" cy="296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OBA\Desktop\грамоты 2018\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8" y="3541828"/>
            <a:ext cx="2200505" cy="30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G:\МОИ ДОКУМЕНТЫ\ЮЛЬКИНА ПАПОЧКА\YULINO\школа\школа\ЭЛЕКТРОННЫЕ ДИПЛОМЫ\АРХИВ\грамоты ЮВ\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73" y="3541828"/>
            <a:ext cx="2143925" cy="30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:\МОИ ДОКУМЕНТЫ\ЮЛЬКИНА ПАПОЧКА\YULINO\школа\школа\ЭЛЕКТРОННЫЕ ДИПЛОМЫ\АРХИВ\грамоты ЮВ\0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"/>
          <a:stretch/>
        </p:blipFill>
        <p:spPr bwMode="auto">
          <a:xfrm>
            <a:off x="4509898" y="3541828"/>
            <a:ext cx="2189834" cy="30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KOBA\Desktop\грамоты 2018\01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8"/>
          <a:stretch/>
        </p:blipFill>
        <p:spPr bwMode="auto">
          <a:xfrm>
            <a:off x="2279849" y="188640"/>
            <a:ext cx="2230049" cy="318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G:\МОИ ДОКУМЕНТЫ\ЮЛЬКИНА ПАПОЧКА\YULINO\школа\школа\ЭЛЕКТРОННЫЕ ДИПЛОМЫ\АРХИВ\грамоты ЮВ\2016-06-14\0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898" y="188639"/>
            <a:ext cx="2227234" cy="318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G:\МОИ ДОКУМЕНТЫ\ЮЛЬКИНА ПАПОЧКА\YULINO\школа\школа\ЭЛЕКТРОННЫЕ ДИПЛОМЫ\АРХИВ\грамоты ЮВ\2016-06-14\0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65" y="188639"/>
            <a:ext cx="2194591" cy="318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71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Общение и распространение собственного педагогического опыта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892934"/>
              </p:ext>
            </p:extLst>
          </p:nvPr>
        </p:nvGraphicFramePr>
        <p:xfrm>
          <a:off x="228600" y="1268761"/>
          <a:ext cx="8666163" cy="50617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38591"/>
                <a:gridCol w="1892641"/>
                <a:gridCol w="3312368"/>
                <a:gridCol w="2522563"/>
              </a:tblGrid>
              <a:tr h="344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Уровень</a:t>
                      </a:r>
                      <a:endParaRPr lang="ru-RU" sz="1400" b="1" dirty="0">
                        <a:effectLst/>
                        <a:latin typeface="Times New Roman"/>
                      </a:endParaRPr>
                    </a:p>
                  </a:txBody>
                  <a:tcPr marL="64884" marR="648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4884" marR="648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4884" marR="648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Тема выступления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4884" marR="64884" marT="0" marB="0"/>
                </a:tc>
              </a:tr>
              <a:tr h="458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Международные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4884" marR="648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4884" marR="648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4884" marR="648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4884" marR="64884" marT="0" marB="0"/>
                </a:tc>
              </a:tr>
              <a:tr h="11113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Всероссийские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4884" marR="648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13-16 октября 2015 г.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4884" marR="648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Научно – практическая конференция ХӀӀӀ Всероссийского открытого Форума «Образование: взгляд в будущее»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4884" marR="648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Кадетское движение – как основа сохранения и укрепления здоровья учащихся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4884" marR="64884" marT="0" marB="0"/>
                </a:tc>
              </a:tr>
              <a:tr h="1147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 декабря 2017 г.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4884" marR="648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Всероссийская педагогическая онлайн – конференция: «Современный урок: требования, технологии, анализ»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4884" marR="648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Использование учебно – наглядных пособий на уроке  ОБЖ в рамках реализации ФГОС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4884" marR="64884" marT="0" marB="0"/>
                </a:tc>
              </a:tr>
              <a:tr h="68821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Региональные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4884" marR="648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 февраля 2017 г.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4884" marR="648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«Подготовка учителей ФК и ОБЖ к областным и федеральным конкурсам» ГОАУ ЯО «Институт развития образования»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4884" marR="648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Учебно – материальная база по курсу ОБЖ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4884" marR="64884" marT="0" marB="0"/>
                </a:tc>
              </a:tr>
              <a:tr h="1147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 декабря 2017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4884" marR="648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Межрегиональная научно-практическая конференция «Актуальные вопросы развития образования в Ярославской области: итоги 2017 года».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4884" marR="648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Военно – патриотическое направление в работе школьного спортивного клуба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4884" marR="648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5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8666456" cy="4536504"/>
          </a:xfrm>
        </p:spPr>
        <p:txBody>
          <a:bodyPr>
            <a:noAutofit/>
          </a:bodyPr>
          <a:lstStyle/>
          <a:p>
            <a:pPr lvl="0"/>
            <a:r>
              <a:rPr lang="ru-RU" sz="1400" dirty="0"/>
              <a:t>Областной смотр-конкурс учебно – материальной базы по курсу «Основы безопасности жизнедеятельности» среди общеобразовательных организаций Ярославской области, 2013,2015, 2018 </a:t>
            </a:r>
            <a:r>
              <a:rPr lang="ru-RU" sz="1400" dirty="0" err="1"/>
              <a:t>г.г</a:t>
            </a:r>
            <a:r>
              <a:rPr lang="ru-RU" sz="1400" dirty="0"/>
              <a:t>.</a:t>
            </a:r>
          </a:p>
          <a:p>
            <a:pPr lvl="0"/>
            <a:r>
              <a:rPr lang="ru-RU" sz="1400" dirty="0"/>
              <a:t>Областной конкурс на лучшие учебно – методические материалы по организации работы в ОУ по пожарной безопасности, 2015 г.</a:t>
            </a:r>
          </a:p>
          <a:p>
            <a:pPr lvl="0"/>
            <a:r>
              <a:rPr lang="ru-RU" sz="1400" dirty="0"/>
              <a:t>Всероссийский конкурс на лучшую организацию работ в области условий и охраны труда «Успех и безопасность», 2016 г.</a:t>
            </a:r>
          </a:p>
          <a:p>
            <a:pPr lvl="0"/>
            <a:r>
              <a:rPr lang="ru-RU" sz="1400" dirty="0"/>
              <a:t>Всероссийский конкурс на лучшую методическую разработку «Педагогический проект», 2016 г.</a:t>
            </a:r>
          </a:p>
          <a:p>
            <a:pPr lvl="0"/>
            <a:r>
              <a:rPr lang="ru-RU" sz="1400" dirty="0"/>
              <a:t>Всероссийский конкурс для учителей ОБЖ на лучшую методическую разработку «Моя безопасность» , 2016</a:t>
            </a:r>
          </a:p>
          <a:p>
            <a:pPr lvl="0"/>
            <a:r>
              <a:rPr lang="ru-RU" sz="1400" dirty="0"/>
              <a:t>Региональный конкурс учебно – методических пособий на тему «Использование </a:t>
            </a:r>
            <a:r>
              <a:rPr lang="ru-RU" sz="1400" dirty="0" err="1"/>
              <a:t>здоровьесберегающих</a:t>
            </a:r>
            <a:r>
              <a:rPr lang="ru-RU" sz="1400" dirty="0"/>
              <a:t> технологий в образовательном процессе», 2015 г.</a:t>
            </a:r>
          </a:p>
          <a:p>
            <a:pPr lvl="0"/>
            <a:r>
              <a:rPr lang="ru-RU" sz="1400" dirty="0"/>
              <a:t>Муниципальный этап Всероссийского конкурса «Учитель года России» - 2017</a:t>
            </a:r>
          </a:p>
          <a:p>
            <a:pPr lvl="0"/>
            <a:r>
              <a:rPr lang="ru-RU" sz="1400" dirty="0"/>
              <a:t>Региональный конкурс на лучшую организацию работы по подготовке учащихся – юношей к военной службе, 2016 г.</a:t>
            </a:r>
          </a:p>
          <a:p>
            <a:pPr lvl="0"/>
            <a:r>
              <a:rPr lang="ru-RU" sz="1400" dirty="0"/>
              <a:t>Областной конкурс методических материалов по патриотическому воспитанию «Гордимся Россией»</a:t>
            </a:r>
          </a:p>
          <a:p>
            <a:r>
              <a:rPr lang="ru-RU" sz="1400" dirty="0"/>
              <a:t>Региональная профессиональная  олимпиада основ безопасности жизнедеятельности, 2015 г.</a:t>
            </a:r>
            <a:endParaRPr lang="ru-RU" sz="1400" dirty="0"/>
          </a:p>
        </p:txBody>
      </p:sp>
      <p:pic>
        <p:nvPicPr>
          <p:cNvPr id="2051" name="Picture 3" descr="E:\грамоты 2018\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8"/>
          <a:stretch/>
        </p:blipFill>
        <p:spPr bwMode="auto">
          <a:xfrm>
            <a:off x="251521" y="4065166"/>
            <a:ext cx="1684569" cy="248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грамоты 2018\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65165"/>
            <a:ext cx="3335213" cy="232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грамоты ЮВ\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33070"/>
            <a:ext cx="1800200" cy="260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09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16632"/>
            <a:ext cx="4683096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Наличие грамот и благодарностей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703801"/>
              </p:ext>
            </p:extLst>
          </p:nvPr>
        </p:nvGraphicFramePr>
        <p:xfrm>
          <a:off x="611560" y="567724"/>
          <a:ext cx="8136904" cy="6262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/>
                <a:gridCol w="5075420"/>
                <a:gridCol w="2485420"/>
              </a:tblGrid>
              <a:tr h="127807">
                <a:tc>
                  <a:txBody>
                    <a:bodyPr/>
                    <a:lstStyle/>
                    <a:p>
                      <a:pPr marL="97790" indent="-97790" algn="ctr">
                        <a:spcAft>
                          <a:spcPts val="0"/>
                        </a:spcAft>
                        <a:tabLst>
                          <a:tab pos="1447800" algn="l"/>
                        </a:tabLst>
                      </a:pPr>
                      <a:r>
                        <a:rPr lang="ru-RU" sz="700" dirty="0">
                          <a:effectLst/>
                        </a:rPr>
                        <a:t>Год</a:t>
                      </a:r>
                      <a:endParaRPr lang="ru-RU" sz="7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Сведения о награждениях</a:t>
                      </a:r>
                      <a:endParaRPr lang="ru-RU" sz="7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Примечания</a:t>
                      </a:r>
                      <a:endParaRPr lang="ru-RU" sz="7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 anchor="ctr"/>
                </a:tc>
              </a:tr>
              <a:tr h="233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7740" algn="l"/>
                        </a:tabLst>
                      </a:pPr>
                      <a:r>
                        <a:rPr lang="ru-RU" sz="700">
                          <a:effectLst/>
                        </a:rPr>
                        <a:t>2017</a:t>
                      </a:r>
                      <a:endParaRPr lang="ru-RU" sz="7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Почетная грамота за творческий подход к руководству РМР учителей ОБЖ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 ДПО «Информационно – образовательный центр» ТМР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</a:tr>
              <a:tr h="233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7740" algn="l"/>
                        </a:tabLst>
                      </a:pPr>
                      <a:r>
                        <a:rPr lang="ru-RU" sz="700">
                          <a:effectLst/>
                        </a:rPr>
                        <a:t>2017</a:t>
                      </a:r>
                      <a:endParaRPr lang="ru-RU" sz="7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Благодарность Департамента образования Администрации ТМР за подготовку призеров соревнований по спортивному ориентированию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Приказ № 556/01-10 от 12.10.2017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</a:tr>
              <a:tr h="233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7740" algn="l"/>
                        </a:tabLst>
                      </a:pPr>
                      <a:r>
                        <a:rPr lang="ru-RU" sz="700">
                          <a:effectLst/>
                        </a:rPr>
                        <a:t>2017</a:t>
                      </a:r>
                      <a:endParaRPr lang="ru-RU" sz="7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Благодарственное письмо за большой вклад в развитие и активное участие в движении правоохранительной направленности «Юный друг полиции»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Начальник МО МВД России «Тутаевски»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</a:tr>
              <a:tr h="340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7740" algn="l"/>
                        </a:tabLst>
                      </a:pPr>
                      <a:r>
                        <a:rPr lang="ru-RU" sz="700">
                          <a:effectLst/>
                        </a:rPr>
                        <a:t>2017</a:t>
                      </a:r>
                      <a:endParaRPr lang="ru-RU" sz="7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Почетная грамота Департамента образования Администрации ТМР за участие в муниципальном этапе Всероссийского конкурса «Учитель года России» - 2017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Приказ №28/01-10 от 19.01.2017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</a:tr>
              <a:tr h="233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7740" algn="l"/>
                        </a:tabLst>
                      </a:pPr>
                      <a:r>
                        <a:rPr lang="ru-RU" sz="700">
                          <a:effectLst/>
                        </a:rPr>
                        <a:t>2017</a:t>
                      </a:r>
                      <a:endParaRPr lang="ru-RU" sz="7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Благодарность Департамента образования Администрации ТМР за подготовку призеров соревнований по технике пешеходного туризма в зале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Приказ №155/01-10 от 15.03.2017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</a:tr>
              <a:tr h="233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7740" algn="l"/>
                        </a:tabLst>
                      </a:pPr>
                      <a:r>
                        <a:rPr lang="ru-RU" sz="700">
                          <a:effectLst/>
                        </a:rPr>
                        <a:t>2017</a:t>
                      </a:r>
                      <a:endParaRPr lang="ru-RU" sz="7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Благодарность Департамента образования Администрации ТМР за подготовку победителя и призеров соревнований по спортивному туризму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Приказ №347/01-10 от 02.06.2017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</a:tr>
              <a:tr h="340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7740" algn="l"/>
                        </a:tabLst>
                      </a:pPr>
                      <a:r>
                        <a:rPr lang="ru-RU" sz="700">
                          <a:effectLst/>
                        </a:rPr>
                        <a:t>2017</a:t>
                      </a:r>
                      <a:endParaRPr lang="ru-RU" sz="7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Благодарность Департамента образования Администрации ТМР за подготовку победителей районных соревнований по краеведческому ориентированию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Директор Департамента образования АТМР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</a:tr>
              <a:tr h="233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7740" algn="l"/>
                        </a:tabLst>
                      </a:pPr>
                      <a:r>
                        <a:rPr lang="ru-RU" sz="700">
                          <a:effectLst/>
                        </a:rPr>
                        <a:t>2016</a:t>
                      </a:r>
                      <a:endParaRPr lang="ru-RU" sz="7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Почетная грамота Главы ТМР за многолетний добросовестный труд, значительные достижения в реализации социальных программ ТМР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Председатель Муниципального совета ТМР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</a:tr>
              <a:tr h="350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7740" algn="l"/>
                        </a:tabLst>
                      </a:pPr>
                      <a:r>
                        <a:rPr lang="ru-RU" sz="700">
                          <a:effectLst/>
                        </a:rPr>
                        <a:t>2016</a:t>
                      </a:r>
                      <a:endParaRPr lang="ru-RU" sz="7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Благодарность Департамента образования Администрации ТМР за подготовку команды к фестивалю – конкурсу мультимедийных проектов по профилактике правонарушений и преступлений «Подросток и закон»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Приказ №552/01-10 от 13.10.2016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</a:tr>
              <a:tr h="226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7740" algn="l"/>
                        </a:tabLst>
                      </a:pPr>
                      <a:r>
                        <a:rPr lang="ru-RU" sz="700">
                          <a:effectLst/>
                        </a:rPr>
                        <a:t>2016</a:t>
                      </a:r>
                      <a:endParaRPr lang="ru-RU" sz="7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Благодарность за активное участие в работе проекта для учителей «Инфоурок»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Проект «Инфоурок»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</a:tr>
              <a:tr h="350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7740" algn="l"/>
                        </a:tabLst>
                      </a:pPr>
                      <a:r>
                        <a:rPr lang="ru-RU" sz="700">
                          <a:effectLst/>
                        </a:rPr>
                        <a:t>2016</a:t>
                      </a:r>
                      <a:endParaRPr lang="ru-RU" sz="7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Благодарность Департамента образования Администрации ТМР за подготовку призера лично – командных соревнований по технике пешеходного туризма в зале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Приказ №160/01-10 от 17.03.2016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</a:tr>
              <a:tr h="233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7740" algn="l"/>
                        </a:tabLst>
                      </a:pPr>
                      <a:r>
                        <a:rPr lang="ru-RU" sz="700">
                          <a:effectLst/>
                        </a:rPr>
                        <a:t>2016</a:t>
                      </a:r>
                      <a:endParaRPr lang="ru-RU" sz="7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Благодарственное письмо за большой вклад в развитие и активное участие в движении правоохранительной направленности «Юный друг полиции»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Начальник МО МВД России «Тутаевски»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</a:tr>
              <a:tr h="350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7740" algn="l"/>
                        </a:tabLst>
                      </a:pPr>
                      <a:r>
                        <a:rPr lang="ru-RU" sz="700">
                          <a:effectLst/>
                        </a:rPr>
                        <a:t>2016</a:t>
                      </a:r>
                      <a:endParaRPr lang="ru-RU" sz="7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Почетная грамота Департамента образования Администрации ТМР за подготовку победителя и четырех призеров муниципального эиапа Всероссийской олимпиады школьников по ОБЖ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Приказ №728/01-10 от 09.12.2016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</a:tr>
              <a:tr h="233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7740" algn="l"/>
                        </a:tabLst>
                      </a:pPr>
                      <a:r>
                        <a:rPr lang="ru-RU" sz="700">
                          <a:effectLst/>
                        </a:rPr>
                        <a:t>2016</a:t>
                      </a:r>
                      <a:endParaRPr lang="ru-RU" sz="7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Почетная грамота МУ ДПО «Информационно – образовательный центр» ТМР за активное участие в методической работе РМО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Приказ №108ос/01-04 от 26.12.2016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</a:tr>
              <a:tr h="350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7740" algn="l"/>
                        </a:tabLst>
                      </a:pPr>
                      <a:r>
                        <a:rPr lang="ru-RU" sz="700">
                          <a:effectLst/>
                        </a:rPr>
                        <a:t>2015</a:t>
                      </a:r>
                      <a:endParaRPr lang="ru-RU" sz="7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Благодарность Департамента образования Администрации ТМР за подготовку победителя и трех призеров муниципального этапа Всероссийской олимпиады школьников по ОБЖ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Приказ № 770/01-10 от 22.12.2015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</a:tr>
              <a:tr h="233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7740" algn="l"/>
                        </a:tabLst>
                      </a:pPr>
                      <a:r>
                        <a:rPr lang="ru-RU" sz="700">
                          <a:effectLst/>
                        </a:rPr>
                        <a:t>2015</a:t>
                      </a:r>
                      <a:endParaRPr lang="ru-RU" sz="7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Благодарственное письмо за подготовку призёра регионального этапа Всероссийской олимпиады школьников по ОБЖ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Департамент образования АТМР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</a:tr>
              <a:tr h="350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7740" algn="l"/>
                        </a:tabLst>
                      </a:pPr>
                      <a:r>
                        <a:rPr lang="ru-RU" sz="700">
                          <a:effectLst/>
                        </a:rPr>
                        <a:t>2015</a:t>
                      </a:r>
                      <a:endParaRPr lang="ru-RU" sz="7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Почетная грамота за добросовестный труд, преданность избранному делу, достигнутые успехи в обучении и воспитании детей по итогам 2014-2015 учебного года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Глава Тутаевского муниципального района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</a:tr>
              <a:tr h="233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7740" algn="l"/>
                        </a:tabLst>
                      </a:pPr>
                      <a:r>
                        <a:rPr lang="ru-RU" sz="700">
                          <a:effectLst/>
                        </a:rPr>
                        <a:t>2015</a:t>
                      </a:r>
                      <a:endParaRPr lang="ru-RU" sz="7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Благодарственное письмо Национальной образовательной программы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 Интеллектуально – творческий потенциал России»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Общероссийская малая академия наук «Интеллект будущего»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1208" marR="412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679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16632"/>
            <a:ext cx="3931920" cy="762000"/>
          </a:xfrm>
        </p:spPr>
        <p:txBody>
          <a:bodyPr/>
          <a:lstStyle/>
          <a:p>
            <a:r>
              <a:rPr lang="ru-RU" dirty="0" smtClean="0"/>
              <a:t>Повышение </a:t>
            </a:r>
            <a:r>
              <a:rPr lang="ru-RU" dirty="0" err="1" smtClean="0"/>
              <a:t>кваллификации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627455"/>
              </p:ext>
            </p:extLst>
          </p:nvPr>
        </p:nvGraphicFramePr>
        <p:xfrm>
          <a:off x="467544" y="1047877"/>
          <a:ext cx="8352928" cy="5347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/>
                <a:gridCol w="3384376"/>
                <a:gridCol w="1512168"/>
                <a:gridCol w="936104"/>
              </a:tblGrid>
              <a:tr h="304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Наименования образовательного учреждения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Название образовательной программы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</a:rPr>
                        <a:t>Дата прохождения курсов</a:t>
                      </a:r>
                      <a:endParaRPr lang="ru-RU" sz="1100" b="1" kern="0">
                        <a:effectLst/>
                        <a:latin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 удостоверения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(свидетельства)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</a:tr>
              <a:tr h="420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ГОАУ ЯО «Институт развития образования»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Оценка профессиональной деятельности педагогических работников при их аттестации в целях установления квалификационной категории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</a:rPr>
                        <a:t>28 – 29 марта 2017 г.</a:t>
                      </a:r>
                      <a:endParaRPr lang="ru-RU" sz="1100" b="1" kern="0">
                        <a:effectLst/>
                        <a:latin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 037716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</a:tr>
              <a:tr h="322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ГОБУДПОС ЯО «Учебно – методический центр по гражданской обороне и чрезвычайным ситуациям»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Обучение работников предприятий оказанию первой помощи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</a:rPr>
                        <a:t>19-25 апреля 2017 г.</a:t>
                      </a:r>
                      <a:endParaRPr lang="ru-RU" sz="1100" b="1" kern="0">
                        <a:effectLst/>
                        <a:latin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№925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</a:tr>
              <a:tr h="304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ГОАУ ЯО «Институт развития образования»</a:t>
                      </a:r>
                      <a:endParaRPr lang="ru-RU" sz="9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Организация детско – юношеского туризма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</a:rPr>
                        <a:t>14 – 28 ноября 2016 г.</a:t>
                      </a:r>
                      <a:endParaRPr lang="ru-RU" sz="1100" b="1" kern="0">
                        <a:effectLst/>
                        <a:latin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 032363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</a:tr>
              <a:tr h="322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ФГАОУ ДПО АПК и ППРО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Сетевые модели и технологии профессионального развития педагогических работников (72 ч.)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</a:rPr>
                        <a:t>03-17 ноября 2015 г.</a:t>
                      </a:r>
                      <a:endParaRPr lang="ru-RU" sz="1100" b="1" kern="0">
                        <a:effectLst/>
                        <a:latin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№У-10415/б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</a:tr>
              <a:tr h="3279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ГОБУДПОС ЯО «Учебно – методический центр по гражданской обороне и чрезвычайным ситуациям»</a:t>
                      </a:r>
                      <a:endParaRPr lang="ru-RU" sz="9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Должностные лица служб безопасности организаций и учреждений с массовым пребыванием граждан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</a:rPr>
                        <a:t>7 – 9 октября 2015 г.</a:t>
                      </a:r>
                      <a:endParaRPr lang="ru-RU" sz="1100" b="1" kern="0">
                        <a:effectLst/>
                        <a:latin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№2250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</a:tr>
              <a:tr h="608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МОУ дополнительного профессионального образования специалистов «Информационно – образовательный центр»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Реализация </a:t>
                      </a:r>
                      <a:r>
                        <a:rPr lang="ru-RU" sz="1100" dirty="0" err="1">
                          <a:effectLst/>
                        </a:rPr>
                        <a:t>метапредметного</a:t>
                      </a:r>
                      <a:r>
                        <a:rPr lang="ru-RU" sz="1100" dirty="0">
                          <a:effectLst/>
                        </a:rPr>
                        <a:t> подхода в образовании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</a:rPr>
                        <a:t>26 февраля -26 марта 2015 г.</a:t>
                      </a:r>
                      <a:endParaRPr lang="ru-RU" sz="1100" b="1" kern="0">
                        <a:effectLst/>
                        <a:latin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№100196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</a:tr>
              <a:tr h="304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ГОАУ ЯО «Институт развития образования»</a:t>
                      </a:r>
                      <a:endParaRPr lang="ru-RU" sz="9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ФГОС: обновление компетенций учителя ОБЖ (72 ч.)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</a:rPr>
                        <a:t>16-27 марта 2015 г.</a:t>
                      </a:r>
                      <a:endParaRPr lang="ru-RU" sz="1100" b="1" kern="0" dirty="0">
                        <a:effectLst/>
                        <a:latin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№010711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</a:tr>
              <a:tr h="180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НП Центр развития образования, науки и культуры «</a:t>
                      </a:r>
                      <a:r>
                        <a:rPr lang="ru-RU" sz="900" dirty="0" err="1">
                          <a:effectLst/>
                        </a:rPr>
                        <a:t>Обнинский</a:t>
                      </a:r>
                      <a:r>
                        <a:rPr lang="ru-RU" sz="900" dirty="0">
                          <a:effectLst/>
                        </a:rPr>
                        <a:t> полис»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Современные образовательные технологии (72 ч.)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</a:rPr>
                        <a:t>13-21 октября 2015 г.</a:t>
                      </a:r>
                      <a:endParaRPr lang="ru-RU" sz="1100" b="1" kern="0" dirty="0">
                        <a:effectLst/>
                        <a:latin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№2015/10-30/с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</a:tr>
              <a:tr h="304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ГОАУ ЯО «Институт развития образования»</a:t>
                      </a:r>
                      <a:endParaRPr lang="ru-RU" sz="9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ФГОС: основы медицинских знаний и подготовки к военной службе в курсе ОБЖ (36 ч.)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</a:rPr>
                        <a:t>16-27 марта 2015 г.</a:t>
                      </a:r>
                      <a:endParaRPr lang="ru-RU" sz="1100" b="1" kern="0" dirty="0">
                        <a:effectLst/>
                        <a:latin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№2880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</a:tr>
              <a:tr h="1469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НП Центр развития образования, науки и культуры «</a:t>
                      </a:r>
                      <a:r>
                        <a:rPr lang="ru-RU" sz="900" dirty="0" err="1">
                          <a:effectLst/>
                        </a:rPr>
                        <a:t>Обнинский</a:t>
                      </a:r>
                      <a:r>
                        <a:rPr lang="ru-RU" sz="900" dirty="0">
                          <a:effectLst/>
                        </a:rPr>
                        <a:t> полис»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Стратегии развития образовательного учреждения (72 ч.)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</a:rPr>
                        <a:t>17-30 сентября 2014 г.</a:t>
                      </a:r>
                      <a:endParaRPr lang="ru-RU" sz="1100" b="1" kern="0" dirty="0">
                        <a:effectLst/>
                        <a:latin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2014/09-65/с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</a:tr>
              <a:tr h="83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ГОАУ ЯО «Институт развития образования»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Управление педагогическим процессом в условиях реализации ФГОС (24 ч.)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</a:rPr>
                        <a:t>21-25 марта 2013 г.</a:t>
                      </a:r>
                      <a:endParaRPr lang="ru-RU" sz="1100" b="1" kern="0">
                        <a:effectLst/>
                        <a:latin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Сертификат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3039" marR="530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381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6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96" y="27856"/>
            <a:ext cx="3931920" cy="762000"/>
          </a:xfrm>
        </p:spPr>
        <p:txBody>
          <a:bodyPr/>
          <a:lstStyle/>
          <a:p>
            <a:r>
              <a:rPr lang="ru-RU" dirty="0" smtClean="0"/>
              <a:t>Сведения об учителе: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53196" y="1023392"/>
            <a:ext cx="3931920" cy="1066800"/>
          </a:xfrm>
        </p:spPr>
        <p:txBody>
          <a:bodyPr>
            <a:normAutofit fontScale="92500"/>
          </a:bodyPr>
          <a:lstStyle/>
          <a:p>
            <a:r>
              <a:rPr lang="ru-RU" sz="2200" dirty="0"/>
              <a:t>Терюкова Юлия Владимировна, </a:t>
            </a:r>
            <a:r>
              <a:rPr lang="ru-RU" sz="1800" dirty="0"/>
              <a:t>учитель ОБЖ МОУ СШ №3 Тутаевского муниципального района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661248"/>
            <a:ext cx="7291777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Имею высшую квалификационную категорию. 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48157" y="2132856"/>
            <a:ext cx="7272808" cy="8205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Окончила Ярославский государственный педагогический университет им. К.Д. Ушинского (ЯГПУ) в 2007 году.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64212" y="3284984"/>
            <a:ext cx="7272808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 специальности -  учитель безопасности жизнедеятельности.</a:t>
            </a: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48157" y="4437112"/>
            <a:ext cx="7269538" cy="8640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Педагогический стаж с 2006 года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5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31920" cy="762000"/>
          </a:xfrm>
        </p:spPr>
        <p:txBody>
          <a:bodyPr/>
          <a:lstStyle/>
          <a:p>
            <a:r>
              <a:rPr lang="ru-RU" dirty="0" smtClean="0"/>
              <a:t>Актуальность опыта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1196752"/>
            <a:ext cx="8666456" cy="5400600"/>
          </a:xfrm>
        </p:spPr>
        <p:txBody>
          <a:bodyPr>
            <a:noAutofit/>
          </a:bodyPr>
          <a:lstStyle/>
          <a:p>
            <a:pPr marL="50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безопасности человека признается во все мире.  Как сберечь здоровье детей? Как помочь разобраться в многообразии жизненных ситуаций? Как научить помогать друг другу? Опыт, полученный в детстве во многом определяет взрослую жизнь человека. Сегодня сама жизнь доказала необходимость обучения не только взрослых, но и детей и подростков действиям  в экстремальных и чрезвычайных ситуациях.  Поэтому необходимо сформировать у ребенка сознательное и ответственное отношение к личной безопасности и безопасности окружающих, воспитать готовность к эффективным и обоснованным действиям в экстремальных ситуациях.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Противоречия и затруднения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8666456" cy="5562636"/>
          </a:xfrm>
        </p:spPr>
        <p:txBody>
          <a:bodyPr>
            <a:normAutofit/>
          </a:bodyPr>
          <a:lstStyle/>
          <a:p>
            <a:pPr marL="508" indent="0" algn="just">
              <a:buNone/>
            </a:pPr>
            <a:r>
              <a:rPr lang="ru-RU" sz="2400" dirty="0" smtClean="0"/>
              <a:t>На практике существуют  противоречия между отсутствием заинтересованности в изучении  ОБЖ  у отдельных школьников и высокими требованиями программ по данному предмету.</a:t>
            </a:r>
          </a:p>
          <a:p>
            <a:pPr marL="508" indent="0" algn="just">
              <a:buNone/>
            </a:pPr>
            <a:r>
              <a:rPr lang="ru-RU" sz="2400" dirty="0" smtClean="0"/>
              <a:t>Между традиционным подходом к организации и проведению уроков ОБЖ и возможностью использования современных компьютерных и игровых технологий.</a:t>
            </a:r>
          </a:p>
          <a:p>
            <a:pPr marL="508" indent="0" algn="just">
              <a:buNone/>
            </a:pPr>
            <a:r>
              <a:rPr lang="ru-RU" sz="2400" dirty="0" smtClean="0"/>
              <a:t>Между беспечным отношением к вопросам безопасности некоторых школьников, родителей и учителей и высокой значимостью культуры безопасного поведения в жизни.</a:t>
            </a:r>
          </a:p>
          <a:p>
            <a:pPr marL="508" indent="0" algn="just">
              <a:buNone/>
            </a:pPr>
            <a:r>
              <a:rPr lang="ru-RU" sz="2400" dirty="0" smtClean="0"/>
              <a:t>Поиск новых форм и приемов изучения основ безопасности жизнедеятельности, активизирующих познавательную деятельность учащихся,  в наше время – явление не только закономерное, но и необходимое.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6177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Условие возникновения, становления опыта</a:t>
            </a:r>
            <a:endParaRPr lang="ru-RU" dirty="0"/>
          </a:p>
        </p:txBody>
      </p:sp>
      <p:pic>
        <p:nvPicPr>
          <p:cNvPr id="3074" name="Picture 2" descr="G:\УМБ 2018\Слайд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34546" r="19091" b="8484"/>
          <a:stretch/>
        </p:blipFill>
        <p:spPr bwMode="auto">
          <a:xfrm>
            <a:off x="4982620" y="1357373"/>
            <a:ext cx="3793871" cy="241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476672"/>
            <a:ext cx="345638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Внедрение новых ФГОС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260266"/>
            <a:ext cx="345638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Изучение опыта коллег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5949" y="3943731"/>
            <a:ext cx="345638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Анализ собственного опыта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82620" y="3966714"/>
            <a:ext cx="345638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Курсы повышения квалификации</a:t>
            </a:r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4" t="74848" r="23186" b="5030"/>
          <a:stretch/>
        </p:blipFill>
        <p:spPr bwMode="auto">
          <a:xfrm>
            <a:off x="2627784" y="5540232"/>
            <a:ext cx="2625112" cy="114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7" t="79939" r="1819" b="11716"/>
          <a:stretch/>
        </p:blipFill>
        <p:spPr bwMode="auto">
          <a:xfrm>
            <a:off x="5364088" y="5991574"/>
            <a:ext cx="1634837" cy="47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6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Ведущая педагогическая идея опыта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1484784"/>
            <a:ext cx="8666456" cy="4702656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Р</a:t>
            </a:r>
            <a:r>
              <a:rPr lang="ru-RU" dirty="0" smtClean="0"/>
              <a:t>азвитие </a:t>
            </a:r>
            <a:r>
              <a:rPr lang="ru-RU" dirty="0"/>
              <a:t>личности учащихся при обучении основам безопасности жизнедеятельности через использование интерактивных технологий и метапредметного обучения.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Основной </a:t>
            </a:r>
            <a:r>
              <a:rPr lang="ru-RU" dirty="0"/>
              <a:t>идеей моей педагогической деятельности на данном этапе является воспитание будущего гражданина мира, владеющего универсальными учебными действиями (УУД), умеющего применять знания и умения, полученные в школе, в повседневной жизни; обладающего навыками социализации и готового к межкультурному взаимодействию.</a:t>
            </a:r>
          </a:p>
        </p:txBody>
      </p:sp>
    </p:spTree>
    <p:extLst>
      <p:ext uri="{BB962C8B-B14F-4D97-AF65-F5344CB8AC3E}">
        <p14:creationId xmlns:p14="http://schemas.microsoft.com/office/powerpoint/2010/main" val="520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60392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Обоснованность выбора образовательных технологий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22772"/>
              </p:ext>
            </p:extLst>
          </p:nvPr>
        </p:nvGraphicFramePr>
        <p:xfrm>
          <a:off x="287524" y="1134319"/>
          <a:ext cx="8712968" cy="464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Информационно-коммуникационные технологии (ИКТ)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Технологии игрового обучения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создает систематизация и структурирование учебного материала. использование ИКТ в работе с детьми позволяет  представить наглядно те явления и процессы, которые невозможно продемонстрировать иными способами. В частности, прекрасные возможности Появляется возможность для концентрации больших объемов демонстрационного материала из разных источников, представленных в разных формах, оптимально выбранных и скомпонованных педагогом в зависимости от потребностей детей и особенностей программы.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использование организационно - </a:t>
                      </a:r>
                      <a:r>
                        <a:rPr kumimoji="0" lang="ru-RU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деятельностных</a:t>
                      </a: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ru-RU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метапредметных</a:t>
                      </a: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игр позволяет сделать процесс обучения  интересным, когда ученик становится полноправным членом обучающего процесса, когда он видит цель своего обучения, область применения полученных знаний, может реально оценить свои успехи. При </a:t>
                      </a:r>
                      <a:r>
                        <a:rPr kumimoji="0" lang="ru-RU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метапредметном</a:t>
                      </a: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подходе к обучению можно смоделировать ситуацию успеха, когда обучающийся, имеющий затруднения по отдельно взятому предмету может проявить себя в целом. Игровые технологии позволяют сделать процесс обучения интересным и значимым как для педагога, так и для учащихся. 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115616" y="5775271"/>
            <a:ext cx="7056784" cy="9807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Повысилась </a:t>
            </a:r>
            <a:r>
              <a:rPr lang="ru-RU" dirty="0" err="1" smtClean="0"/>
              <a:t>справляемость</a:t>
            </a:r>
            <a:r>
              <a:rPr lang="ru-RU" dirty="0" smtClean="0"/>
              <a:t> </a:t>
            </a:r>
            <a:r>
              <a:rPr lang="ru-RU" dirty="0"/>
              <a:t>обучающихся по предмету до 100%,  динамика успешности обучающихся по предмету так же имеет высокие результаты 80 – 87%.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092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образовательного процесса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8666456" cy="5472608"/>
          </a:xfrm>
        </p:spPr>
        <p:txBody>
          <a:bodyPr>
            <a:normAutofit fontScale="25000" lnSpcReduction="20000"/>
          </a:bodyPr>
          <a:lstStyle/>
          <a:p>
            <a:pPr marL="508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Главная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 по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участников и призеров олимпиад, конференций, конкурсов и соревнований заключается в мотивации учащихся и привитии в них любви и интереса к предмету ОБЖ. Это достигается путем обширной внеурочной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</a:t>
            </a:r>
          </a:p>
          <a:p>
            <a:pPr marL="508" indent="0" algn="just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Является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 кадетского движения в школе, с 2013 года открыт и функционирует кадетский класс «Юный полицейский России» в количестве 22 человек и разновозрастной отряд правоохранительной направленности «Юные друзья полиции», куда входят учащиеся с 5 по 8 класс в количестве 17 человек.  Учащиеся занимаются по программе дополнительного образования «Юный полицейский России», разработанной ГОУ ЯО «Центр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юношеского туризма и экскурсий», рассчитанной на 216 часов в год, в состав программы входят такие темы как «Первая доврачебная помощь», «Навыки выживания в природе», «Огневая подготовка», «Основы личной безопасности», «Правила дорожного движения».  Реализуется программа социально педагогической направленности  «Школа безопасности» в количестве 216 часов в год – общее число учащихся 15 человек. В данную программу вошли такие темы как «Туристская подготовка и основы краеведения», «Основы здорового образа жизни и медицинская подготовка», «Ориентирование», «Психологическая и морально – волевая подготовка». Реализация данных программ  тесно пересекается с темами, изучаемыми в курсе ОБЖ, что дает возможность более широко охватить предмет, а учащимся углубить знания по предмету.</a:t>
            </a:r>
          </a:p>
          <a:p>
            <a:pPr marL="508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формирования культуры безопасности и привития навыков безопасного поведения в различных экстремальных и чрезвычайных ситуациях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мною 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 учащихся с 5 по 11 класс проводятся следующие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 и мероприятия: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защиты детей», «Зарница», «Смотр строя и песни», «Меткий стрелок», «Спортивное ориентирование», «Поиск», «Безопасное колесо», «День здоровья». </a:t>
            </a: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" indent="0">
              <a:buNone/>
            </a:pP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68531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304800"/>
            <a:ext cx="4395064" cy="762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Развитие (формирование) </a:t>
            </a:r>
            <a:r>
              <a:rPr lang="ru-RU" dirty="0" err="1">
                <a:effectLst/>
              </a:rPr>
              <a:t>метапредметных</a:t>
            </a:r>
            <a:r>
              <a:rPr lang="ru-RU" dirty="0">
                <a:effectLst/>
              </a:rPr>
              <a:t> компетенций обучающихся средствами предмета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03952622"/>
              </p:ext>
            </p:extLst>
          </p:nvPr>
        </p:nvGraphicFramePr>
        <p:xfrm>
          <a:off x="546459" y="1340768"/>
          <a:ext cx="8274012" cy="52787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{C083E6E3-FA7D-4D7B-A595-EF9225AFEA82}</a:tableStyleId>
              </a:tblPr>
              <a:tblGrid>
                <a:gridCol w="1865301"/>
                <a:gridCol w="1944216"/>
                <a:gridCol w="2395992"/>
                <a:gridCol w="2068503"/>
              </a:tblGrid>
              <a:tr h="568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Метапредметная</a:t>
                      </a:r>
                      <a:r>
                        <a:rPr lang="ru-RU" sz="1600" dirty="0">
                          <a:effectLst/>
                        </a:rPr>
                        <a:t> компетенция</a:t>
                      </a:r>
                      <a:endParaRPr lang="ru-RU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Формы, методы, приемы</a:t>
                      </a:r>
                      <a:endParaRPr lang="ru-RU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Результат</a:t>
                      </a:r>
                      <a:endParaRPr lang="ru-RU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Примечание</a:t>
                      </a:r>
                      <a:endParaRPr lang="ru-RU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2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сравнение, оценивание, выстраивание стратегии поиска решения задач</a:t>
                      </a:r>
                      <a:endParaRPr lang="ru-RU" sz="1600" b="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ситуация-иллюстрация (визуальная образная ситуация, представленная средствами ИКТ)</a:t>
                      </a:r>
                      <a:endParaRPr lang="ru-RU" sz="1600" b="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умение оценивать правильность выполнения учебной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задачи в области безопасности жизнедеятельности, собственные возможности ее решения</a:t>
                      </a:r>
                      <a:endParaRPr lang="ru-RU" sz="1600" b="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Задания могут быть как индивидуальными, так и групповыми</a:t>
                      </a:r>
                      <a:endParaRPr lang="ru-RU" sz="1600" b="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2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умения по поиску оптимального решения, развитие коммуникативных навыков</a:t>
                      </a:r>
                      <a:endParaRPr lang="ru-RU" sz="1600" b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ситуация-проблема  (прототип реальной проблемы, которая требует оперативного решения) </a:t>
                      </a:r>
                      <a:endParaRPr lang="ru-RU" sz="1600" b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формирование умений взаимодействовать с окружающими, выполнять различные социальные роли во время и при ликвидации последствий чрезвычайных ситуаций</a:t>
                      </a:r>
                      <a:endParaRPr lang="ru-RU" sz="1600" b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Задания могут быть как индивидуальными, так и групповыми, результатом совместной (групповой) работы учеников может  является «готовый продукт»</a:t>
                      </a:r>
                      <a:endParaRPr lang="ru-RU" sz="1600" b="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7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242</TotalTime>
  <Words>2894</Words>
  <Application>Microsoft Office PowerPoint</Application>
  <PresentationFormat>Экран (4:3)</PresentationFormat>
  <Paragraphs>283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Литейная</vt:lpstr>
      <vt:lpstr>Представление педагогического опыта учителя Терюковой  Юлии  Владимировны</vt:lpstr>
      <vt:lpstr>Сведения об учителе:</vt:lpstr>
      <vt:lpstr>Актуальность опыта</vt:lpstr>
      <vt:lpstr>Противоречия и затруднения</vt:lpstr>
      <vt:lpstr>Условие возникновения, становления опыта</vt:lpstr>
      <vt:lpstr>Ведущая педагогическая идея опыта</vt:lpstr>
      <vt:lpstr>Обоснованность выбора образовательных технологий </vt:lpstr>
      <vt:lpstr>Организация образовательного процесса</vt:lpstr>
      <vt:lpstr>Развитие (формирование) метапредметных компетенций обучающихся средствами предмета </vt:lpstr>
      <vt:lpstr>Технологии оценивания, используемые учителем в образовательном процессе </vt:lpstr>
      <vt:lpstr>Презентация PowerPoint</vt:lpstr>
      <vt:lpstr>Результаты реализации опыта</vt:lpstr>
      <vt:lpstr>Презентация PowerPoint</vt:lpstr>
      <vt:lpstr>Презентация PowerPoint</vt:lpstr>
      <vt:lpstr>Общение и распространение собственного педагогического опыта</vt:lpstr>
      <vt:lpstr>Презентация PowerPoint</vt:lpstr>
      <vt:lpstr>Наличие грамот и благодарностей</vt:lpstr>
      <vt:lpstr>Повышение кваллификации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педагогического опыта учителя Терюковой Ю.В.</dc:title>
  <dc:creator>KOBA</dc:creator>
  <cp:lastModifiedBy>ti</cp:lastModifiedBy>
  <cp:revision>19</cp:revision>
  <dcterms:created xsi:type="dcterms:W3CDTF">2018-04-12T14:54:15Z</dcterms:created>
  <dcterms:modified xsi:type="dcterms:W3CDTF">2018-04-13T11:34:46Z</dcterms:modified>
</cp:coreProperties>
</file>