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580" autoAdjust="0"/>
  </p:normalViewPr>
  <p:slideViewPr>
    <p:cSldViewPr>
      <p:cViewPr varScale="1">
        <p:scale>
          <a:sx n="56" d="100"/>
          <a:sy n="56" d="100"/>
        </p:scale>
        <p:origin x="-9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1235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838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583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67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1100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9452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1836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766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3819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66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5740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706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i\Desktop\kartinki-zimnyaya-skazka-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2006"/>
            <a:ext cx="9085014" cy="6497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541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268760"/>
            <a:ext cx="70567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Bahnschrift SemiBold" pitchFamily="34" charset="0"/>
              </a:rPr>
              <a:t>-</a:t>
            </a:r>
            <a:r>
              <a:rPr lang="ru-RU" sz="5400" dirty="0" err="1" smtClean="0">
                <a:latin typeface="Bahnschrift SemiBold" pitchFamily="34" charset="0"/>
              </a:rPr>
              <a:t>ска</a:t>
            </a:r>
            <a:r>
              <a:rPr lang="ru-RU" sz="5400" b="1" dirty="0" err="1" smtClean="0">
                <a:solidFill>
                  <a:schemeClr val="accent1">
                    <a:lumMod val="75000"/>
                  </a:schemeClr>
                </a:solidFill>
                <a:latin typeface="Bahnschrift SemiBold" pitchFamily="34" charset="0"/>
              </a:rPr>
              <a:t>З</a:t>
            </a:r>
            <a:r>
              <a:rPr lang="ru-RU" sz="5400" dirty="0" err="1" smtClean="0">
                <a:latin typeface="Bahnschrift SemiBold" pitchFamily="34" charset="0"/>
              </a:rPr>
              <a:t>очная</a:t>
            </a:r>
            <a:endParaRPr lang="ru-RU" sz="5400" dirty="0" smtClean="0">
              <a:latin typeface="Bahnschrift SemiBold" pitchFamily="34" charset="0"/>
            </a:endParaRPr>
          </a:p>
          <a:p>
            <a:r>
              <a:rPr lang="ru-RU" sz="5400" dirty="0" smtClean="0">
                <a:latin typeface="Bahnschrift SemiBold" pitchFamily="34" charset="0"/>
              </a:rPr>
              <a:t>-</a:t>
            </a:r>
            <a:r>
              <a:rPr lang="ru-RU" sz="5400" dirty="0" err="1" smtClean="0">
                <a:latin typeface="Bahnschrift SemiBold" pitchFamily="34" charset="0"/>
              </a:rPr>
              <a:t>дл</a:t>
            </a:r>
            <a:r>
              <a:rPr lang="ru-RU" sz="5400" b="1" dirty="0" err="1" smtClean="0">
                <a:solidFill>
                  <a:schemeClr val="accent1">
                    <a:lumMod val="75000"/>
                  </a:schemeClr>
                </a:solidFill>
                <a:latin typeface="Bahnschrift SemiBold" pitchFamily="34" charset="0"/>
              </a:rPr>
              <a:t>И</a:t>
            </a:r>
            <a:r>
              <a:rPr lang="ru-RU" sz="5400" dirty="0" err="1" smtClean="0">
                <a:latin typeface="Bahnschrift SemiBold" pitchFamily="34" charset="0"/>
              </a:rPr>
              <a:t>нная</a:t>
            </a:r>
            <a:endParaRPr lang="ru-RU" sz="5400" dirty="0" smtClean="0">
              <a:latin typeface="Bahnschrift SemiBold" pitchFamily="34" charset="0"/>
            </a:endParaRPr>
          </a:p>
          <a:p>
            <a:r>
              <a:rPr lang="ru-RU" sz="5400" dirty="0" smtClean="0">
                <a:latin typeface="Bahnschrift SemiBold" pitchFamily="34" charset="0"/>
              </a:rPr>
              <a:t>-</a:t>
            </a:r>
            <a:r>
              <a:rPr lang="ru-RU" sz="5400" b="1" dirty="0" smtClean="0">
                <a:solidFill>
                  <a:schemeClr val="accent1">
                    <a:lumMod val="75000"/>
                  </a:schemeClr>
                </a:solidFill>
                <a:latin typeface="Bahnschrift SemiBold" pitchFamily="34" charset="0"/>
              </a:rPr>
              <a:t>М</a:t>
            </a:r>
            <a:r>
              <a:rPr lang="ru-RU" sz="5400" dirty="0" smtClean="0">
                <a:latin typeface="Bahnschrift SemiBold" pitchFamily="34" charset="0"/>
              </a:rPr>
              <a:t>орозная</a:t>
            </a:r>
          </a:p>
          <a:p>
            <a:r>
              <a:rPr lang="ru-RU" sz="5400" dirty="0" smtClean="0">
                <a:latin typeface="Bahnschrift SemiBold" pitchFamily="34" charset="0"/>
              </a:rPr>
              <a:t>-</a:t>
            </a:r>
            <a:r>
              <a:rPr lang="ru-RU" sz="5400" dirty="0" err="1" smtClean="0">
                <a:latin typeface="Bahnschrift SemiBold" pitchFamily="34" charset="0"/>
              </a:rPr>
              <a:t>снежн</a:t>
            </a:r>
            <a:r>
              <a:rPr lang="ru-RU" sz="5400" b="1" dirty="0" err="1" smtClean="0">
                <a:solidFill>
                  <a:schemeClr val="accent1">
                    <a:lumMod val="75000"/>
                  </a:schemeClr>
                </a:solidFill>
                <a:latin typeface="Bahnschrift SemiBold" pitchFamily="34" charset="0"/>
              </a:rPr>
              <a:t>А</a:t>
            </a:r>
            <a:r>
              <a:rPr lang="ru-RU" sz="5400" dirty="0" err="1" smtClean="0">
                <a:latin typeface="Bahnschrift SemiBold" pitchFamily="34" charset="0"/>
              </a:rPr>
              <a:t>я</a:t>
            </a:r>
            <a:endParaRPr lang="ru-RU" sz="5400" dirty="0">
              <a:latin typeface="Bahnschrift Semi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69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ti\Desktop\73b6bfa840501340e9b7d42669c7e382d074e8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19514"/>
            <a:ext cx="7776864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0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9847822"/>
              </p:ext>
            </p:extLst>
          </p:nvPr>
        </p:nvGraphicFramePr>
        <p:xfrm>
          <a:off x="1259632" y="591430"/>
          <a:ext cx="5544616" cy="5285840"/>
        </p:xfrm>
        <a:graphic>
          <a:graphicData uri="http://schemas.openxmlformats.org/drawingml/2006/table">
            <a:tbl>
              <a:tblPr/>
              <a:tblGrid>
                <a:gridCol w="2772308"/>
                <a:gridCol w="2772308"/>
              </a:tblGrid>
              <a:tr h="1013618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500" b="1" cap="all" dirty="0">
                          <a:solidFill>
                            <a:srgbClr val="FFFFFF"/>
                          </a:solidFill>
                          <a:effectLst/>
                        </a:rPr>
                        <a:t>ПАДЕЖ</a:t>
                      </a:r>
                    </a:p>
                  </a:txBody>
                  <a:tcPr marL="116041" marR="116041" marT="131513" marB="131513" anchor="ctr">
                    <a:lnL>
                      <a:noFill/>
                    </a:lnL>
                    <a:lnR w="9525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476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500" b="1" cap="all" dirty="0">
                          <a:solidFill>
                            <a:srgbClr val="FFFFFF"/>
                          </a:solidFill>
                          <a:effectLst/>
                        </a:rPr>
                        <a:t>ЕДИНСТВЕННОЕ ЧИСЛО</a:t>
                      </a:r>
                    </a:p>
                  </a:txBody>
                  <a:tcPr marL="116041" marR="116041" marT="131513" marB="131513" anchor="ctr">
                    <a:lnL w="9525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191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476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6667"/>
                    </a:solidFill>
                  </a:tcPr>
                </a:tc>
              </a:tr>
              <a:tr h="926519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500">
                          <a:effectLst/>
                        </a:rPr>
                        <a:t>Именительный</a:t>
                      </a:r>
                    </a:p>
                  </a:txBody>
                  <a:tcPr marL="116041" marR="116041" marT="100569" marB="100569" anchor="ctr">
                    <a:lnL>
                      <a:noFill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500" dirty="0">
                          <a:effectLst/>
                        </a:rPr>
                        <a:t>ученый кот</a:t>
                      </a:r>
                    </a:p>
                  </a:txBody>
                  <a:tcPr marL="116041" marR="116041" marT="100569" marB="100569" anchor="ctr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76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604796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500">
                          <a:effectLst/>
                        </a:rPr>
                        <a:t>Родительный</a:t>
                      </a:r>
                    </a:p>
                  </a:txBody>
                  <a:tcPr marL="116041" marR="116041" marT="100569" marB="100569" anchor="ctr">
                    <a:lnL>
                      <a:noFill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500">
                          <a:effectLst/>
                        </a:rPr>
                        <a:t>ученого кота</a:t>
                      </a:r>
                    </a:p>
                  </a:txBody>
                  <a:tcPr marL="116041" marR="116041" marT="100569" marB="100569" anchor="ctr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604796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500">
                          <a:effectLst/>
                        </a:rPr>
                        <a:t>Дательный</a:t>
                      </a:r>
                    </a:p>
                  </a:txBody>
                  <a:tcPr marL="116041" marR="116041" marT="100569" marB="100569" anchor="ctr">
                    <a:lnL>
                      <a:noFill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500" dirty="0">
                          <a:effectLst/>
                        </a:rPr>
                        <a:t>ученому коту</a:t>
                      </a:r>
                    </a:p>
                  </a:txBody>
                  <a:tcPr marL="116041" marR="116041" marT="100569" marB="100569" anchor="ctr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604796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500">
                          <a:effectLst/>
                        </a:rPr>
                        <a:t>Винительный</a:t>
                      </a:r>
                    </a:p>
                  </a:txBody>
                  <a:tcPr marL="116041" marR="116041" marT="100569" marB="100569" anchor="ctr">
                    <a:lnL>
                      <a:noFill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500" dirty="0">
                          <a:effectLst/>
                        </a:rPr>
                        <a:t>ученого кота</a:t>
                      </a:r>
                    </a:p>
                  </a:txBody>
                  <a:tcPr marL="116041" marR="116041" marT="100569" marB="100569" anchor="ctr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926519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500">
                          <a:effectLst/>
                        </a:rPr>
                        <a:t>Творительный</a:t>
                      </a:r>
                    </a:p>
                  </a:txBody>
                  <a:tcPr marL="116041" marR="116041" marT="100569" marB="100569" anchor="ctr">
                    <a:lnL>
                      <a:noFill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500" dirty="0">
                          <a:effectLst/>
                        </a:rPr>
                        <a:t>ученым котом</a:t>
                      </a:r>
                    </a:p>
                  </a:txBody>
                  <a:tcPr marL="116041" marR="116041" marT="100569" marB="100569" anchor="ctr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  <a:tr h="604796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500">
                          <a:effectLst/>
                        </a:rPr>
                        <a:t>Предложный</a:t>
                      </a:r>
                    </a:p>
                  </a:txBody>
                  <a:tcPr marL="116041" marR="116041" marT="100569" marB="100569" anchor="ctr">
                    <a:lnL>
                      <a:noFill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500" dirty="0" smtClean="0">
                          <a:effectLst/>
                        </a:rPr>
                        <a:t> об ученом </a:t>
                      </a:r>
                      <a:r>
                        <a:rPr lang="ru-RU" sz="1500" dirty="0">
                          <a:effectLst/>
                        </a:rPr>
                        <a:t>коте</a:t>
                      </a:r>
                    </a:p>
                  </a:txBody>
                  <a:tcPr marL="116041" marR="116041" marT="100569" marB="100569" anchor="ctr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292080" y="1916832"/>
            <a:ext cx="288032" cy="288032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64015" y="2680111"/>
            <a:ext cx="288032" cy="288032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228342" y="3284984"/>
            <a:ext cx="320079" cy="288032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260745" y="3933056"/>
            <a:ext cx="288032" cy="288032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148064" y="4653136"/>
            <a:ext cx="288032" cy="288032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404761" y="5445224"/>
            <a:ext cx="288032" cy="288032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899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836712"/>
            <a:ext cx="2160240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/>
              <a:t>Отлично считает, знает правила работы с товарами фирмы, ведет учет товаров, их стоимости.</a:t>
            </a:r>
          </a:p>
          <a:p>
            <a:r>
              <a:rPr lang="ru-RU" sz="1300" dirty="0"/>
              <a:t>Он делает важные расчеты, составляет финансовые документы, в которых цифрами записана деятельность фирмы. Наведёт порядок в финансовых делах любого.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31840" y="332656"/>
            <a:ext cx="259228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/>
              <a:t>Это очень трудная и древняя профессия. Специалист, занимающийся диагностикой, лечением и профилактикой заболеваний у людей. Должен много знать о строении человеческого тела и работе его внутренних органов. </a:t>
            </a:r>
            <a:r>
              <a:rPr lang="ru-RU" sz="1300" dirty="0" smtClean="0"/>
              <a:t>Должен </a:t>
            </a:r>
            <a:r>
              <a:rPr lang="ru-RU" sz="1300" dirty="0"/>
              <a:t>быть добрым и знать медицинскую литературу.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56176" y="850391"/>
            <a:ext cx="2232248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/>
              <a:t>Он управляет транспортным средством, следит за его техническим состоянием и при необходимости осуществляет мелкий ремонт, контролирует соблюдение пассажирами правил выхода и посадки, устраняет неполадки, возникшие в пути. Должен иметь водительские права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71600" y="4077072"/>
            <a:ext cx="259228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/>
              <a:t>Очень смелая профессия. Некоторые летают на пассажирских самолетах, есть те, которые летают на грузовых. А есть </a:t>
            </a:r>
            <a:r>
              <a:rPr lang="ru-RU" sz="1300" dirty="0" smtClean="0"/>
              <a:t>те, </a:t>
            </a:r>
            <a:r>
              <a:rPr lang="ru-RU" sz="1300" dirty="0"/>
              <a:t>которые </a:t>
            </a:r>
            <a:r>
              <a:rPr lang="ru-RU" sz="1300" dirty="0" smtClean="0"/>
              <a:t>тушат </a:t>
            </a:r>
            <a:r>
              <a:rPr lang="ru-RU" sz="1300" dirty="0"/>
              <a:t>пожары, рассыпают удобрения, доставляют полярникам еду и письма. Он должен быть очень смелым, что бы защищать родину. Решительным, что бы уметь быстро ориентироваться во всех ситуациях.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32040" y="4795285"/>
            <a:ext cx="30243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/>
              <a:t>Мастер по волосам и прическам. Знает, как ухаживать за волосами и как их правильно стричь.</a:t>
            </a:r>
          </a:p>
          <a:p>
            <a:r>
              <a:rPr lang="ru-RU" sz="1300" dirty="0"/>
              <a:t>Помогает людям отлично справляться со своей прической, быть красивыми, аккуратными, стильными.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3587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769"/>
          <a:stretch/>
        </p:blipFill>
        <p:spPr bwMode="auto">
          <a:xfrm>
            <a:off x="0" y="692696"/>
            <a:ext cx="8916328" cy="5097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71105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</TotalTime>
  <Words>237</Words>
  <Application>Microsoft Office PowerPoint</Application>
  <PresentationFormat>Экран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ti</dc:creator>
  <cp:lastModifiedBy>admin</cp:lastModifiedBy>
  <cp:revision>6</cp:revision>
  <cp:lastPrinted>2024-01-17T13:18:08Z</cp:lastPrinted>
  <dcterms:created xsi:type="dcterms:W3CDTF">2024-01-17T12:21:01Z</dcterms:created>
  <dcterms:modified xsi:type="dcterms:W3CDTF">2024-01-17T14:05:05Z</dcterms:modified>
</cp:coreProperties>
</file>